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90" r:id="rId1"/>
  </p:sldMasterIdLst>
  <p:notesMasterIdLst>
    <p:notesMasterId r:id="rId14"/>
  </p:notesMasterIdLst>
  <p:handoutMasterIdLst>
    <p:handoutMasterId r:id="rId15"/>
  </p:handoutMasterIdLst>
  <p:sldIdLst>
    <p:sldId id="258" r:id="rId2"/>
    <p:sldId id="287" r:id="rId3"/>
    <p:sldId id="286" r:id="rId4"/>
    <p:sldId id="277" r:id="rId5"/>
    <p:sldId id="278" r:id="rId6"/>
    <p:sldId id="279" r:id="rId7"/>
    <p:sldId id="281" r:id="rId8"/>
    <p:sldId id="282" r:id="rId9"/>
    <p:sldId id="283" r:id="rId10"/>
    <p:sldId id="265" r:id="rId11"/>
    <p:sldId id="271" r:id="rId12"/>
    <p:sldId id="273" r:id="rId13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9E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4"/>
    <p:restoredTop sz="86412"/>
  </p:normalViewPr>
  <p:slideViewPr>
    <p:cSldViewPr snapToGrid="0" snapToObjects="1">
      <p:cViewPr varScale="1">
        <p:scale>
          <a:sx n="93" d="100"/>
          <a:sy n="93" d="100"/>
        </p:scale>
        <p:origin x="232" y="6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Current Market Pricing for Prescription Drugs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Manufacturer</c:v>
                </c:pt>
                <c:pt idx="1">
                  <c:v>Distributor</c:v>
                </c:pt>
                <c:pt idx="2">
                  <c:v>Provider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10</c:v>
                </c:pt>
                <c:pt idx="2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56-974D-8740-B351F2A5F1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 w="12700" cap="flat" cmpd="sng" algn="ctr">
                <a:solidFill>
                  <a:schemeClr val="accent2">
                    <a:shade val="50000"/>
                  </a:schemeClr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2-A056-974D-8740-B351F2A5F1D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 w="12700" cap="flat" cmpd="sng" algn="ctr">
                <a:solidFill>
                  <a:schemeClr val="accent2">
                    <a:shade val="50000"/>
                  </a:schemeClr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4-A056-974D-8740-B351F2A5F1D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 w="12700" cap="flat" cmpd="sng" algn="ctr">
                <a:solidFill>
                  <a:schemeClr val="accent2">
                    <a:shade val="50000"/>
                  </a:schemeClr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6-A056-974D-8740-B351F2A5F1D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200" dirty="0"/>
                      <a:t>List Price </a:t>
                    </a:r>
                    <a:r>
                      <a:rPr lang="en-US" sz="1200" baseline="0" dirty="0"/>
                      <a:t> to Distributors </a:t>
                    </a:r>
                  </a:p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200" b="1" baseline="0" dirty="0"/>
                      <a:t>$10</a:t>
                    </a:r>
                    <a:endParaRPr lang="en-US" sz="1200" b="1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A056-974D-8740-B351F2A5F1D4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200" baseline="0"/>
                      <a:t>Add 30% Margin to FOB Price </a:t>
                    </a:r>
                    <a:r>
                      <a:rPr lang="en-US" sz="1200" b="1" baseline="0"/>
                      <a:t>$13</a:t>
                    </a:r>
                    <a:endParaRPr lang="en-US" sz="1200" b="1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A056-974D-8740-B351F2A5F1D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baseline="0"/>
                      <a:t>~50% Margin to Distributor Price </a:t>
                    </a:r>
                    <a:br>
                      <a:rPr lang="en-US" baseline="0"/>
                    </a:br>
                    <a:r>
                      <a:rPr lang="en-US" b="1" baseline="0"/>
                      <a:t>$20</a:t>
                    </a:r>
                    <a:endParaRPr lang="en-US" b="1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056-974D-8740-B351F2A5F1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Manufacturer</c:v>
                </c:pt>
                <c:pt idx="1">
                  <c:v>Distributor</c:v>
                </c:pt>
                <c:pt idx="2">
                  <c:v>Provider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3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056-974D-8740-B351F2A5F1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"/>
        <c:overlap val="100"/>
        <c:axId val="-971790112"/>
        <c:axId val="-1117409536"/>
      </c:barChart>
      <c:catAx>
        <c:axId val="-97179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17409536"/>
        <c:crosses val="autoZero"/>
        <c:auto val="1"/>
        <c:lblAlgn val="ctr"/>
        <c:lblOffset val="100"/>
        <c:noMultiLvlLbl val="0"/>
      </c:catAx>
      <c:valAx>
        <c:axId val="-1117409536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71790112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Market Pricing with mPharma</a:t>
            </a:r>
            <a:r>
              <a:rPr lang="en-US" b="1" baseline="0"/>
              <a:t> </a:t>
            </a:r>
            <a:r>
              <a:rPr lang="en-US" b="1"/>
              <a:t>PBM</a:t>
            </a:r>
          </a:p>
        </c:rich>
      </c:tx>
      <c:layout>
        <c:manualLayout>
          <c:xMode val="edge"/>
          <c:yMode val="edge"/>
          <c:x val="0.214525939177102"/>
          <c:y val="2.72727272727272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7197069116360406E-2"/>
          <c:y val="0.182896825396825"/>
          <c:w val="0.90271033829104697"/>
          <c:h val="0.742903699537557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Manufacturer</c:v>
                </c:pt>
                <c:pt idx="1">
                  <c:v>Distributor</c:v>
                </c:pt>
                <c:pt idx="2">
                  <c:v>Provider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8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FC-2543-95B6-293E2064BC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EFC-2543-95B6-293E2064BC5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EFC-2543-95B6-293E2064BC5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0EFC-2543-95B6-293E2064BC5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List Price </a:t>
                    </a:r>
                    <a:r>
                      <a:rPr lang="en-US" baseline="0"/>
                      <a:t>to Distributors</a:t>
                    </a:r>
                  </a:p>
                  <a:p>
                    <a:r>
                      <a:rPr lang="en-US" b="1" baseline="0"/>
                      <a:t>$8</a:t>
                    </a:r>
                    <a:endParaRPr lang="en-US" b="1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EFC-2543-95B6-293E2064BC56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0" tIns="0" rIns="0" bIns="0" anchor="ctr" anchorCtr="1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100" b="0" i="0" u="none" strike="noStrike" kern="1200" baseline="0" dirty="0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</a:rPr>
                      <a:t>Add 25% to FOB Price</a:t>
                    </a:r>
                  </a:p>
                  <a:p>
                    <a:pPr>
                      <a:defRPr sz="1100"/>
                    </a:pPr>
                    <a:r>
                      <a:rPr lang="en-US" sz="1100" b="1" i="0" u="none" strike="noStrike" kern="1200" baseline="0" dirty="0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</a:rPr>
                      <a:t>$10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0" tIns="0" rIns="0" bIns="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4-0EFC-2543-95B6-293E2064BC56}"/>
                </c:ext>
              </c:extLst>
            </c:dLbl>
            <c:dLbl>
              <c:idx val="2"/>
              <c:tx>
                <c:rich>
                  <a:bodyPr rot="0" spcFirstLastPara="1" vertOverflow="clip" horzOverflow="clip" vert="horz" wrap="square" lIns="0" tIns="19050" rIns="0" bIns="19050" anchor="ctr" anchorCtr="1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ysClr val="windowText" lastClr="000000">
                            <a:lumMod val="65000"/>
                            <a:lumOff val="35000"/>
                          </a:sys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100" baseline="0">
                        <a:solidFill>
                          <a:sysClr val="windowText" lastClr="000000">
                            <a:lumMod val="65000"/>
                            <a:lumOff val="35000"/>
                          </a:sysClr>
                        </a:solidFill>
                      </a:rPr>
                      <a:t>~30% Margin to Distro Price </a:t>
                    </a:r>
                    <a:br>
                      <a:rPr lang="en-US" sz="1100" baseline="0">
                        <a:solidFill>
                          <a:sysClr val="windowText" lastClr="000000">
                            <a:lumMod val="65000"/>
                            <a:lumOff val="35000"/>
                          </a:sysClr>
                        </a:solidFill>
                      </a:rPr>
                    </a:br>
                    <a:r>
                      <a:rPr lang="en-US" sz="1100" b="1" baseline="0">
                        <a:solidFill>
                          <a:sysClr val="windowText" lastClr="000000">
                            <a:lumMod val="65000"/>
                            <a:lumOff val="35000"/>
                          </a:sysClr>
                        </a:solidFill>
                      </a:rPr>
                      <a:t>$13</a:t>
                    </a:r>
                    <a:endParaRPr lang="en-US" sz="1100" b="1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0" tIns="19050" rIns="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6-0EFC-2543-95B6-293E2064BC5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Manufacturer</c:v>
                </c:pt>
                <c:pt idx="1">
                  <c:v>Distributor</c:v>
                </c:pt>
                <c:pt idx="2">
                  <c:v>Provider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EFC-2543-95B6-293E2064BC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"/>
        <c:overlap val="100"/>
        <c:axId val="-971545216"/>
        <c:axId val="-971888592"/>
      </c:barChart>
      <c:catAx>
        <c:axId val="-971545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71888592"/>
        <c:crosses val="autoZero"/>
        <c:auto val="1"/>
        <c:lblAlgn val="ctr"/>
        <c:lblOffset val="100"/>
        <c:noMultiLvlLbl val="0"/>
      </c:catAx>
      <c:valAx>
        <c:axId val="-971888592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71545216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91C0B6-7CBF-6644-A858-78028849BE91}" type="doc">
      <dgm:prSet loTypeId="urn:microsoft.com/office/officeart/2005/8/layout/hList2" loCatId="" qsTypeId="urn:microsoft.com/office/officeart/2005/8/quickstyle/simple4" qsCatId="simple" csTypeId="urn:microsoft.com/office/officeart/2005/8/colors/accent0_3" csCatId="mainScheme" phldr="1"/>
      <dgm:spPr/>
    </dgm:pt>
    <dgm:pt modelId="{ECBD0A66-B64B-3C4A-B453-0E3C2356BD90}">
      <dgm:prSet phldrT="[Text]"/>
      <dgm:spPr/>
      <dgm:t>
        <a:bodyPr/>
        <a:lstStyle/>
        <a:p>
          <a:r>
            <a:rPr lang="en-US" dirty="0"/>
            <a:t>Affordable</a:t>
          </a:r>
        </a:p>
      </dgm:t>
    </dgm:pt>
    <dgm:pt modelId="{4A2FD3B1-8AFA-3B4A-B946-A1CC5DDE056F}" type="parTrans" cxnId="{D529451D-42B9-1147-861E-D3F7DB74A70C}">
      <dgm:prSet/>
      <dgm:spPr/>
      <dgm:t>
        <a:bodyPr/>
        <a:lstStyle/>
        <a:p>
          <a:endParaRPr lang="en-US"/>
        </a:p>
      </dgm:t>
    </dgm:pt>
    <dgm:pt modelId="{9217D7F7-2C0B-824F-845F-EEA59DF9BD7F}" type="sibTrans" cxnId="{D529451D-42B9-1147-861E-D3F7DB74A70C}">
      <dgm:prSet/>
      <dgm:spPr/>
      <dgm:t>
        <a:bodyPr/>
        <a:lstStyle/>
        <a:p>
          <a:endParaRPr lang="en-US"/>
        </a:p>
      </dgm:t>
    </dgm:pt>
    <dgm:pt modelId="{757E89EA-738B-5745-8716-243D37AAB5EF}">
      <dgm:prSet phldrT="[Text]"/>
      <dgm:spPr/>
      <dgm:t>
        <a:bodyPr/>
        <a:lstStyle/>
        <a:p>
          <a:r>
            <a:rPr lang="en-US" dirty="0"/>
            <a:t>Reliable</a:t>
          </a:r>
        </a:p>
      </dgm:t>
    </dgm:pt>
    <dgm:pt modelId="{4D734575-A766-BF4D-B75C-018938561FDC}" type="parTrans" cxnId="{92BE56CB-322B-4B43-81B7-1798E7899C03}">
      <dgm:prSet/>
      <dgm:spPr/>
      <dgm:t>
        <a:bodyPr/>
        <a:lstStyle/>
        <a:p>
          <a:endParaRPr lang="en-US"/>
        </a:p>
      </dgm:t>
    </dgm:pt>
    <dgm:pt modelId="{6E14C85C-D1B5-5444-8752-E6C757F1A893}" type="sibTrans" cxnId="{92BE56CB-322B-4B43-81B7-1798E7899C03}">
      <dgm:prSet/>
      <dgm:spPr/>
      <dgm:t>
        <a:bodyPr/>
        <a:lstStyle/>
        <a:p>
          <a:endParaRPr lang="en-US"/>
        </a:p>
      </dgm:t>
    </dgm:pt>
    <dgm:pt modelId="{13572D8B-1D2D-9B47-88F5-F8A324CFD4CB}">
      <dgm:prSet phldrT="[Text]"/>
      <dgm:spPr/>
      <dgm:t>
        <a:bodyPr/>
        <a:lstStyle/>
        <a:p>
          <a:r>
            <a:rPr lang="en-US" dirty="0"/>
            <a:t>Innovative</a:t>
          </a:r>
        </a:p>
      </dgm:t>
    </dgm:pt>
    <dgm:pt modelId="{98FF685F-F8C5-574F-AD25-ED61D4CAAC1D}" type="parTrans" cxnId="{FE990F8A-268C-284E-A722-43723DE1BA04}">
      <dgm:prSet/>
      <dgm:spPr/>
      <dgm:t>
        <a:bodyPr/>
        <a:lstStyle/>
        <a:p>
          <a:endParaRPr lang="en-US"/>
        </a:p>
      </dgm:t>
    </dgm:pt>
    <dgm:pt modelId="{9655CE89-E3C0-5B4F-9FCC-CAA94EAAE5D2}" type="sibTrans" cxnId="{FE990F8A-268C-284E-A722-43723DE1BA04}">
      <dgm:prSet/>
      <dgm:spPr/>
      <dgm:t>
        <a:bodyPr/>
        <a:lstStyle/>
        <a:p>
          <a:endParaRPr lang="en-US"/>
        </a:p>
      </dgm:t>
    </dgm:pt>
    <dgm:pt modelId="{1933C5DF-85B8-0644-82BC-6C5463A190AC}">
      <dgm:prSet/>
      <dgm:spPr/>
      <dgm:t>
        <a:bodyPr/>
        <a:lstStyle/>
        <a:p>
          <a:r>
            <a:rPr lang="en-US" dirty="0"/>
            <a:t>Sustainable</a:t>
          </a:r>
        </a:p>
      </dgm:t>
    </dgm:pt>
    <dgm:pt modelId="{AC56A54C-C0F8-1D45-A4D2-7AE13A062647}" type="parTrans" cxnId="{B241FE09-CC44-7044-9A7D-7308EA5ECDA4}">
      <dgm:prSet/>
      <dgm:spPr/>
      <dgm:t>
        <a:bodyPr/>
        <a:lstStyle/>
        <a:p>
          <a:endParaRPr lang="en-US"/>
        </a:p>
      </dgm:t>
    </dgm:pt>
    <dgm:pt modelId="{5E3ACE7E-6D3B-F64E-AFDD-F2EAC5C1C94D}" type="sibTrans" cxnId="{B241FE09-CC44-7044-9A7D-7308EA5ECDA4}">
      <dgm:prSet/>
      <dgm:spPr/>
      <dgm:t>
        <a:bodyPr/>
        <a:lstStyle/>
        <a:p>
          <a:endParaRPr lang="en-US"/>
        </a:p>
      </dgm:t>
    </dgm:pt>
    <dgm:pt modelId="{0A88A2BD-9175-BD41-89D8-60C229C8568D}">
      <dgm:prSet/>
      <dgm:spPr/>
      <dgm:t>
        <a:bodyPr/>
        <a:lstStyle/>
        <a:p>
          <a:r>
            <a:rPr lang="en-US" dirty="0"/>
            <a:t>Medicines at prices every Zimbabwean can</a:t>
          </a:r>
          <a:r>
            <a:rPr lang="en-US" baseline="0" dirty="0"/>
            <a:t> afford</a:t>
          </a:r>
          <a:endParaRPr lang="en-US" dirty="0"/>
        </a:p>
      </dgm:t>
    </dgm:pt>
    <dgm:pt modelId="{761FF75D-150D-A844-BDA0-22352BCC208B}" type="parTrans" cxnId="{42A56D81-714B-D640-8935-2AF35EEE6E14}">
      <dgm:prSet/>
      <dgm:spPr/>
      <dgm:t>
        <a:bodyPr/>
        <a:lstStyle/>
        <a:p>
          <a:endParaRPr lang="en-US"/>
        </a:p>
      </dgm:t>
    </dgm:pt>
    <dgm:pt modelId="{2BBFE0EF-34DA-FF49-B142-A29F7DB15DCC}" type="sibTrans" cxnId="{42A56D81-714B-D640-8935-2AF35EEE6E14}">
      <dgm:prSet/>
      <dgm:spPr/>
      <dgm:t>
        <a:bodyPr/>
        <a:lstStyle/>
        <a:p>
          <a:endParaRPr lang="en-US"/>
        </a:p>
      </dgm:t>
    </dgm:pt>
    <dgm:pt modelId="{47EA590C-CAF5-194A-AE54-6131F8F08726}">
      <dgm:prSet/>
      <dgm:spPr/>
      <dgm:t>
        <a:bodyPr/>
        <a:lstStyle/>
        <a:p>
          <a:pPr marL="228600" marR="0" lvl="1" indent="-228600" algn="l" defTabSz="8890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/>
            <a:t>Medicines always well-stocked and available at the pharmacy </a:t>
          </a:r>
        </a:p>
      </dgm:t>
    </dgm:pt>
    <dgm:pt modelId="{9F6AF5C8-1159-7F43-8C30-C244CF81E3BD}" type="parTrans" cxnId="{7F49F65E-7740-8240-BC0D-6FA34F52EF32}">
      <dgm:prSet/>
      <dgm:spPr/>
      <dgm:t>
        <a:bodyPr/>
        <a:lstStyle/>
        <a:p>
          <a:endParaRPr lang="en-US"/>
        </a:p>
      </dgm:t>
    </dgm:pt>
    <dgm:pt modelId="{1C31C140-AAC1-1344-A4FE-7BD4C23612C3}" type="sibTrans" cxnId="{7F49F65E-7740-8240-BC0D-6FA34F52EF32}">
      <dgm:prSet/>
      <dgm:spPr/>
      <dgm:t>
        <a:bodyPr/>
        <a:lstStyle/>
        <a:p>
          <a:endParaRPr lang="en-US"/>
        </a:p>
      </dgm:t>
    </dgm:pt>
    <dgm:pt modelId="{521EC17B-5873-2549-8DDE-3E815447733F}">
      <dgm:prSet/>
      <dgm:spPr/>
      <dgm:t>
        <a:bodyPr/>
        <a:lstStyle/>
        <a:p>
          <a:r>
            <a:rPr lang="en-US" dirty="0"/>
            <a:t>T</a:t>
          </a:r>
          <a:r>
            <a:rPr lang="en-US" baseline="0" dirty="0"/>
            <a:t>he latest </a:t>
          </a:r>
          <a:r>
            <a:rPr lang="en-US" dirty="0"/>
            <a:t>technology will be utilized to offer personalized</a:t>
          </a:r>
          <a:r>
            <a:rPr lang="en-US" baseline="0" dirty="0"/>
            <a:t> service for all customers</a:t>
          </a:r>
          <a:endParaRPr lang="en-US" dirty="0"/>
        </a:p>
      </dgm:t>
    </dgm:pt>
    <dgm:pt modelId="{2FDC6046-6C4C-B44C-83F8-C65A1005ACF5}" type="parTrans" cxnId="{645B59A5-7CD7-EF41-833D-F189CE1BB4DF}">
      <dgm:prSet/>
      <dgm:spPr/>
      <dgm:t>
        <a:bodyPr/>
        <a:lstStyle/>
        <a:p>
          <a:endParaRPr lang="en-US"/>
        </a:p>
      </dgm:t>
    </dgm:pt>
    <dgm:pt modelId="{588E81AB-7DFC-C447-B113-1674EB9B05B9}" type="sibTrans" cxnId="{645B59A5-7CD7-EF41-833D-F189CE1BB4DF}">
      <dgm:prSet/>
      <dgm:spPr/>
      <dgm:t>
        <a:bodyPr/>
        <a:lstStyle/>
        <a:p>
          <a:endParaRPr lang="en-US"/>
        </a:p>
      </dgm:t>
    </dgm:pt>
    <dgm:pt modelId="{EA6CD0C2-F9AD-524C-A3C5-C4B308E5EEAB}">
      <dgm:prSet/>
      <dgm:spPr/>
      <dgm:t>
        <a:bodyPr/>
        <a:lstStyle/>
        <a:p>
          <a:r>
            <a:rPr lang="en-US" dirty="0"/>
            <a:t>Pharmacies will be self-sustaining without needing</a:t>
          </a:r>
          <a:r>
            <a:rPr lang="en-US" baseline="0" dirty="0"/>
            <a:t> donor funds or subsidies</a:t>
          </a:r>
          <a:endParaRPr lang="en-US" dirty="0"/>
        </a:p>
      </dgm:t>
    </dgm:pt>
    <dgm:pt modelId="{E6A2976C-0A68-B44B-BFA7-390CB4F0D1D1}" type="parTrans" cxnId="{15DF40E0-FC06-A440-BD0B-DF75B2ECE487}">
      <dgm:prSet/>
      <dgm:spPr/>
      <dgm:t>
        <a:bodyPr/>
        <a:lstStyle/>
        <a:p>
          <a:endParaRPr lang="en-US"/>
        </a:p>
      </dgm:t>
    </dgm:pt>
    <dgm:pt modelId="{AC3572C3-0604-9346-AE14-C2149A868B71}" type="sibTrans" cxnId="{15DF40E0-FC06-A440-BD0B-DF75B2ECE487}">
      <dgm:prSet/>
      <dgm:spPr/>
      <dgm:t>
        <a:bodyPr/>
        <a:lstStyle/>
        <a:p>
          <a:endParaRPr lang="en-US"/>
        </a:p>
      </dgm:t>
    </dgm:pt>
    <dgm:pt modelId="{83C7267A-A466-DB43-A061-589A6764A62C}" type="pres">
      <dgm:prSet presAssocID="{B291C0B6-7CBF-6644-A858-78028849BE91}" presName="linearFlow" presStyleCnt="0">
        <dgm:presLayoutVars>
          <dgm:dir/>
          <dgm:animLvl val="lvl"/>
          <dgm:resizeHandles/>
        </dgm:presLayoutVars>
      </dgm:prSet>
      <dgm:spPr/>
    </dgm:pt>
    <dgm:pt modelId="{9AF88577-7F99-A346-BA7C-AF8F8D42B0CD}" type="pres">
      <dgm:prSet presAssocID="{ECBD0A66-B64B-3C4A-B453-0E3C2356BD90}" presName="compositeNode" presStyleCnt="0">
        <dgm:presLayoutVars>
          <dgm:bulletEnabled val="1"/>
        </dgm:presLayoutVars>
      </dgm:prSet>
      <dgm:spPr/>
    </dgm:pt>
    <dgm:pt modelId="{D69C99A0-2BFE-4A46-8F08-599B8C7E3032}" type="pres">
      <dgm:prSet presAssocID="{ECBD0A66-B64B-3C4A-B453-0E3C2356BD90}" presName="image" presStyleLbl="fgImgPlace1" presStyleIdx="0" presStyleCnt="4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30053753-B16F-3A49-9A1D-5621BBB9421A}" type="pres">
      <dgm:prSet presAssocID="{ECBD0A66-B64B-3C4A-B453-0E3C2356BD90}" presName="childNode" presStyleLbl="node1" presStyleIdx="0" presStyleCnt="4">
        <dgm:presLayoutVars>
          <dgm:bulletEnabled val="1"/>
        </dgm:presLayoutVars>
      </dgm:prSet>
      <dgm:spPr/>
    </dgm:pt>
    <dgm:pt modelId="{34BA6E26-185D-D24B-8FC1-ED523AA87593}" type="pres">
      <dgm:prSet presAssocID="{ECBD0A66-B64B-3C4A-B453-0E3C2356BD90}" presName="parentNode" presStyleLbl="revTx" presStyleIdx="0" presStyleCnt="4">
        <dgm:presLayoutVars>
          <dgm:chMax val="0"/>
          <dgm:bulletEnabled val="1"/>
        </dgm:presLayoutVars>
      </dgm:prSet>
      <dgm:spPr/>
    </dgm:pt>
    <dgm:pt modelId="{0696DAD4-9E38-3345-8C07-3809F1D70534}" type="pres">
      <dgm:prSet presAssocID="{9217D7F7-2C0B-824F-845F-EEA59DF9BD7F}" presName="sibTrans" presStyleCnt="0"/>
      <dgm:spPr/>
    </dgm:pt>
    <dgm:pt modelId="{D6BF75FC-5D92-9F45-AEE4-D88268F3F45D}" type="pres">
      <dgm:prSet presAssocID="{757E89EA-738B-5745-8716-243D37AAB5EF}" presName="compositeNode" presStyleCnt="0">
        <dgm:presLayoutVars>
          <dgm:bulletEnabled val="1"/>
        </dgm:presLayoutVars>
      </dgm:prSet>
      <dgm:spPr/>
    </dgm:pt>
    <dgm:pt modelId="{BCC08976-F023-DE46-A596-6DF2D8B60001}" type="pres">
      <dgm:prSet presAssocID="{757E89EA-738B-5745-8716-243D37AAB5EF}" presName="image" presStyleLbl="fgImgPlace1" presStyleIdx="1" presStyleCnt="4"/>
      <dgm:spPr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12CE2ED9-793F-F44C-A0B1-8DDA63727FA1}" type="pres">
      <dgm:prSet presAssocID="{757E89EA-738B-5745-8716-243D37AAB5EF}" presName="childNode" presStyleLbl="node1" presStyleIdx="1" presStyleCnt="4">
        <dgm:presLayoutVars>
          <dgm:bulletEnabled val="1"/>
        </dgm:presLayoutVars>
      </dgm:prSet>
      <dgm:spPr/>
    </dgm:pt>
    <dgm:pt modelId="{8AEA1FCE-A742-EF45-AC26-B76BB22363D3}" type="pres">
      <dgm:prSet presAssocID="{757E89EA-738B-5745-8716-243D37AAB5EF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3207FF5E-9E29-D246-BD23-288D6039D64B}" type="pres">
      <dgm:prSet presAssocID="{6E14C85C-D1B5-5444-8752-E6C757F1A893}" presName="sibTrans" presStyleCnt="0"/>
      <dgm:spPr/>
    </dgm:pt>
    <dgm:pt modelId="{A3053765-98E0-A74C-9A60-F45282D71449}" type="pres">
      <dgm:prSet presAssocID="{13572D8B-1D2D-9B47-88F5-F8A324CFD4CB}" presName="compositeNode" presStyleCnt="0">
        <dgm:presLayoutVars>
          <dgm:bulletEnabled val="1"/>
        </dgm:presLayoutVars>
      </dgm:prSet>
      <dgm:spPr/>
    </dgm:pt>
    <dgm:pt modelId="{471CC2C8-FC3B-2343-AF81-04D9BD16A53A}" type="pres">
      <dgm:prSet presAssocID="{13572D8B-1D2D-9B47-88F5-F8A324CFD4CB}" presName="image" presStyleLbl="fgImgPlace1" presStyleIdx="2" presStyleCnt="4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433CE0CE-4E04-A143-BFFF-94D6BAA1A762}" type="pres">
      <dgm:prSet presAssocID="{13572D8B-1D2D-9B47-88F5-F8A324CFD4CB}" presName="childNode" presStyleLbl="node1" presStyleIdx="2" presStyleCnt="4">
        <dgm:presLayoutVars>
          <dgm:bulletEnabled val="1"/>
        </dgm:presLayoutVars>
      </dgm:prSet>
      <dgm:spPr/>
    </dgm:pt>
    <dgm:pt modelId="{3E5B9C60-4832-E24E-B64A-284ABF3DB639}" type="pres">
      <dgm:prSet presAssocID="{13572D8B-1D2D-9B47-88F5-F8A324CFD4CB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0340B46C-0790-D443-81B9-CB57CACC2F6A}" type="pres">
      <dgm:prSet presAssocID="{9655CE89-E3C0-5B4F-9FCC-CAA94EAAE5D2}" presName="sibTrans" presStyleCnt="0"/>
      <dgm:spPr/>
    </dgm:pt>
    <dgm:pt modelId="{B911D4B2-2F7E-D44D-A525-64A8DB74FD01}" type="pres">
      <dgm:prSet presAssocID="{1933C5DF-85B8-0644-82BC-6C5463A190AC}" presName="compositeNode" presStyleCnt="0">
        <dgm:presLayoutVars>
          <dgm:bulletEnabled val="1"/>
        </dgm:presLayoutVars>
      </dgm:prSet>
      <dgm:spPr/>
    </dgm:pt>
    <dgm:pt modelId="{E2D4A48E-58BD-E647-8E7E-E8E42FE1A0DC}" type="pres">
      <dgm:prSet presAssocID="{1933C5DF-85B8-0644-82BC-6C5463A190AC}" presName="image" presStyleLbl="fgImgPlace1" presStyleIdx="3" presStyleCnt="4"/>
      <dgm:spPr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0B2C883B-412A-3A48-9361-C7A74FA585D3}" type="pres">
      <dgm:prSet presAssocID="{1933C5DF-85B8-0644-82BC-6C5463A190AC}" presName="childNode" presStyleLbl="node1" presStyleIdx="3" presStyleCnt="4">
        <dgm:presLayoutVars>
          <dgm:bulletEnabled val="1"/>
        </dgm:presLayoutVars>
      </dgm:prSet>
      <dgm:spPr/>
    </dgm:pt>
    <dgm:pt modelId="{F91064A9-E396-6443-8B81-4F7F67DF624B}" type="pres">
      <dgm:prSet presAssocID="{1933C5DF-85B8-0644-82BC-6C5463A190AC}" presName="parentNode" presStyleLbl="revTx" presStyleIdx="3" presStyleCnt="4">
        <dgm:presLayoutVars>
          <dgm:chMax val="0"/>
          <dgm:bulletEnabled val="1"/>
        </dgm:presLayoutVars>
      </dgm:prSet>
      <dgm:spPr/>
    </dgm:pt>
  </dgm:ptLst>
  <dgm:cxnLst>
    <dgm:cxn modelId="{FFF1D305-A325-C345-920B-C00CCB72D35E}" type="presOf" srcId="{B291C0B6-7CBF-6644-A858-78028849BE91}" destId="{83C7267A-A466-DB43-A061-589A6764A62C}" srcOrd="0" destOrd="0" presId="urn:microsoft.com/office/officeart/2005/8/layout/hList2"/>
    <dgm:cxn modelId="{F76FB409-BAC0-0947-8D39-9B4B2041A854}" type="presOf" srcId="{521EC17B-5873-2549-8DDE-3E815447733F}" destId="{433CE0CE-4E04-A143-BFFF-94D6BAA1A762}" srcOrd="0" destOrd="0" presId="urn:microsoft.com/office/officeart/2005/8/layout/hList2"/>
    <dgm:cxn modelId="{B241FE09-CC44-7044-9A7D-7308EA5ECDA4}" srcId="{B291C0B6-7CBF-6644-A858-78028849BE91}" destId="{1933C5DF-85B8-0644-82BC-6C5463A190AC}" srcOrd="3" destOrd="0" parTransId="{AC56A54C-C0F8-1D45-A4D2-7AE13A062647}" sibTransId="{5E3ACE7E-6D3B-F64E-AFDD-F2EAC5C1C94D}"/>
    <dgm:cxn modelId="{D529451D-42B9-1147-861E-D3F7DB74A70C}" srcId="{B291C0B6-7CBF-6644-A858-78028849BE91}" destId="{ECBD0A66-B64B-3C4A-B453-0E3C2356BD90}" srcOrd="0" destOrd="0" parTransId="{4A2FD3B1-8AFA-3B4A-B946-A1CC5DDE056F}" sibTransId="{9217D7F7-2C0B-824F-845F-EEA59DF9BD7F}"/>
    <dgm:cxn modelId="{C76DD121-20F8-E44F-BAB1-3B2F58284F6A}" type="presOf" srcId="{ECBD0A66-B64B-3C4A-B453-0E3C2356BD90}" destId="{34BA6E26-185D-D24B-8FC1-ED523AA87593}" srcOrd="0" destOrd="0" presId="urn:microsoft.com/office/officeart/2005/8/layout/hList2"/>
    <dgm:cxn modelId="{7F49F65E-7740-8240-BC0D-6FA34F52EF32}" srcId="{757E89EA-738B-5745-8716-243D37AAB5EF}" destId="{47EA590C-CAF5-194A-AE54-6131F8F08726}" srcOrd="0" destOrd="0" parTransId="{9F6AF5C8-1159-7F43-8C30-C244CF81E3BD}" sibTransId="{1C31C140-AAC1-1344-A4FE-7BD4C23612C3}"/>
    <dgm:cxn modelId="{080C6260-D8D4-AB49-AA7C-AA9098A49C37}" type="presOf" srcId="{0A88A2BD-9175-BD41-89D8-60C229C8568D}" destId="{30053753-B16F-3A49-9A1D-5621BBB9421A}" srcOrd="0" destOrd="0" presId="urn:microsoft.com/office/officeart/2005/8/layout/hList2"/>
    <dgm:cxn modelId="{A2F75866-88B1-E744-87DF-7CCA18A8705E}" type="presOf" srcId="{13572D8B-1D2D-9B47-88F5-F8A324CFD4CB}" destId="{3E5B9C60-4832-E24E-B64A-284ABF3DB639}" srcOrd="0" destOrd="0" presId="urn:microsoft.com/office/officeart/2005/8/layout/hList2"/>
    <dgm:cxn modelId="{3D798171-CB6E-6944-8D77-96D68CB6262B}" type="presOf" srcId="{1933C5DF-85B8-0644-82BC-6C5463A190AC}" destId="{F91064A9-E396-6443-8B81-4F7F67DF624B}" srcOrd="0" destOrd="0" presId="urn:microsoft.com/office/officeart/2005/8/layout/hList2"/>
    <dgm:cxn modelId="{42A56D81-714B-D640-8935-2AF35EEE6E14}" srcId="{ECBD0A66-B64B-3C4A-B453-0E3C2356BD90}" destId="{0A88A2BD-9175-BD41-89D8-60C229C8568D}" srcOrd="0" destOrd="0" parTransId="{761FF75D-150D-A844-BDA0-22352BCC208B}" sibTransId="{2BBFE0EF-34DA-FF49-B142-A29F7DB15DCC}"/>
    <dgm:cxn modelId="{28FB0484-C208-6A4B-9EA5-622951743565}" type="presOf" srcId="{EA6CD0C2-F9AD-524C-A3C5-C4B308E5EEAB}" destId="{0B2C883B-412A-3A48-9361-C7A74FA585D3}" srcOrd="0" destOrd="0" presId="urn:microsoft.com/office/officeart/2005/8/layout/hList2"/>
    <dgm:cxn modelId="{FE990F8A-268C-284E-A722-43723DE1BA04}" srcId="{B291C0B6-7CBF-6644-A858-78028849BE91}" destId="{13572D8B-1D2D-9B47-88F5-F8A324CFD4CB}" srcOrd="2" destOrd="0" parTransId="{98FF685F-F8C5-574F-AD25-ED61D4CAAC1D}" sibTransId="{9655CE89-E3C0-5B4F-9FCC-CAA94EAAE5D2}"/>
    <dgm:cxn modelId="{7669728F-EE7C-584F-A0C7-C525C41CD288}" type="presOf" srcId="{47EA590C-CAF5-194A-AE54-6131F8F08726}" destId="{12CE2ED9-793F-F44C-A0B1-8DDA63727FA1}" srcOrd="0" destOrd="0" presId="urn:microsoft.com/office/officeart/2005/8/layout/hList2"/>
    <dgm:cxn modelId="{645B59A5-7CD7-EF41-833D-F189CE1BB4DF}" srcId="{13572D8B-1D2D-9B47-88F5-F8A324CFD4CB}" destId="{521EC17B-5873-2549-8DDE-3E815447733F}" srcOrd="0" destOrd="0" parTransId="{2FDC6046-6C4C-B44C-83F8-C65A1005ACF5}" sibTransId="{588E81AB-7DFC-C447-B113-1674EB9B05B9}"/>
    <dgm:cxn modelId="{C2EF4DB4-A9E0-314A-A7B7-5168AAEC7895}" type="presOf" srcId="{757E89EA-738B-5745-8716-243D37AAB5EF}" destId="{8AEA1FCE-A742-EF45-AC26-B76BB22363D3}" srcOrd="0" destOrd="0" presId="urn:microsoft.com/office/officeart/2005/8/layout/hList2"/>
    <dgm:cxn modelId="{92BE56CB-322B-4B43-81B7-1798E7899C03}" srcId="{B291C0B6-7CBF-6644-A858-78028849BE91}" destId="{757E89EA-738B-5745-8716-243D37AAB5EF}" srcOrd="1" destOrd="0" parTransId="{4D734575-A766-BF4D-B75C-018938561FDC}" sibTransId="{6E14C85C-D1B5-5444-8752-E6C757F1A893}"/>
    <dgm:cxn modelId="{15DF40E0-FC06-A440-BD0B-DF75B2ECE487}" srcId="{1933C5DF-85B8-0644-82BC-6C5463A190AC}" destId="{EA6CD0C2-F9AD-524C-A3C5-C4B308E5EEAB}" srcOrd="0" destOrd="0" parTransId="{E6A2976C-0A68-B44B-BFA7-390CB4F0D1D1}" sibTransId="{AC3572C3-0604-9346-AE14-C2149A868B71}"/>
    <dgm:cxn modelId="{980AB5E8-8E7F-DD4F-AB78-E12B13DB93D4}" type="presParOf" srcId="{83C7267A-A466-DB43-A061-589A6764A62C}" destId="{9AF88577-7F99-A346-BA7C-AF8F8D42B0CD}" srcOrd="0" destOrd="0" presId="urn:microsoft.com/office/officeart/2005/8/layout/hList2"/>
    <dgm:cxn modelId="{32B978BA-BDB4-6148-8E20-028BC627672B}" type="presParOf" srcId="{9AF88577-7F99-A346-BA7C-AF8F8D42B0CD}" destId="{D69C99A0-2BFE-4A46-8F08-599B8C7E3032}" srcOrd="0" destOrd="0" presId="urn:microsoft.com/office/officeart/2005/8/layout/hList2"/>
    <dgm:cxn modelId="{61CCDBD3-3EF6-9647-BA72-BFCB704C2DB7}" type="presParOf" srcId="{9AF88577-7F99-A346-BA7C-AF8F8D42B0CD}" destId="{30053753-B16F-3A49-9A1D-5621BBB9421A}" srcOrd="1" destOrd="0" presId="urn:microsoft.com/office/officeart/2005/8/layout/hList2"/>
    <dgm:cxn modelId="{03F28CA1-2756-C648-BCD1-BBE34A4AB145}" type="presParOf" srcId="{9AF88577-7F99-A346-BA7C-AF8F8D42B0CD}" destId="{34BA6E26-185D-D24B-8FC1-ED523AA87593}" srcOrd="2" destOrd="0" presId="urn:microsoft.com/office/officeart/2005/8/layout/hList2"/>
    <dgm:cxn modelId="{F322ABF8-9DDC-774A-915A-0780B8050015}" type="presParOf" srcId="{83C7267A-A466-DB43-A061-589A6764A62C}" destId="{0696DAD4-9E38-3345-8C07-3809F1D70534}" srcOrd="1" destOrd="0" presId="urn:microsoft.com/office/officeart/2005/8/layout/hList2"/>
    <dgm:cxn modelId="{DC192E6B-0FC6-E043-9E27-FCE9BB06463D}" type="presParOf" srcId="{83C7267A-A466-DB43-A061-589A6764A62C}" destId="{D6BF75FC-5D92-9F45-AEE4-D88268F3F45D}" srcOrd="2" destOrd="0" presId="urn:microsoft.com/office/officeart/2005/8/layout/hList2"/>
    <dgm:cxn modelId="{390D85BA-A1FB-C442-90EF-A8506FAC8086}" type="presParOf" srcId="{D6BF75FC-5D92-9F45-AEE4-D88268F3F45D}" destId="{BCC08976-F023-DE46-A596-6DF2D8B60001}" srcOrd="0" destOrd="0" presId="urn:microsoft.com/office/officeart/2005/8/layout/hList2"/>
    <dgm:cxn modelId="{961FC29F-89E7-D446-B19A-8724B11CABEA}" type="presParOf" srcId="{D6BF75FC-5D92-9F45-AEE4-D88268F3F45D}" destId="{12CE2ED9-793F-F44C-A0B1-8DDA63727FA1}" srcOrd="1" destOrd="0" presId="urn:microsoft.com/office/officeart/2005/8/layout/hList2"/>
    <dgm:cxn modelId="{04C8F217-769B-224C-A502-02EB2F33553C}" type="presParOf" srcId="{D6BF75FC-5D92-9F45-AEE4-D88268F3F45D}" destId="{8AEA1FCE-A742-EF45-AC26-B76BB22363D3}" srcOrd="2" destOrd="0" presId="urn:microsoft.com/office/officeart/2005/8/layout/hList2"/>
    <dgm:cxn modelId="{0EAEEDD7-4D81-6A46-BC9E-B4ADD1ADB3F0}" type="presParOf" srcId="{83C7267A-A466-DB43-A061-589A6764A62C}" destId="{3207FF5E-9E29-D246-BD23-288D6039D64B}" srcOrd="3" destOrd="0" presId="urn:microsoft.com/office/officeart/2005/8/layout/hList2"/>
    <dgm:cxn modelId="{B6550E82-6C8D-F645-8E52-C9CA4E64827B}" type="presParOf" srcId="{83C7267A-A466-DB43-A061-589A6764A62C}" destId="{A3053765-98E0-A74C-9A60-F45282D71449}" srcOrd="4" destOrd="0" presId="urn:microsoft.com/office/officeart/2005/8/layout/hList2"/>
    <dgm:cxn modelId="{79BE6E64-713E-EE46-8037-F69AD0847DAD}" type="presParOf" srcId="{A3053765-98E0-A74C-9A60-F45282D71449}" destId="{471CC2C8-FC3B-2343-AF81-04D9BD16A53A}" srcOrd="0" destOrd="0" presId="urn:microsoft.com/office/officeart/2005/8/layout/hList2"/>
    <dgm:cxn modelId="{67B1F3B6-8230-344F-BCC6-B04A5DF84101}" type="presParOf" srcId="{A3053765-98E0-A74C-9A60-F45282D71449}" destId="{433CE0CE-4E04-A143-BFFF-94D6BAA1A762}" srcOrd="1" destOrd="0" presId="urn:microsoft.com/office/officeart/2005/8/layout/hList2"/>
    <dgm:cxn modelId="{02E6DDA1-8F6F-BB49-AEB7-0BD30D6B6D2B}" type="presParOf" srcId="{A3053765-98E0-A74C-9A60-F45282D71449}" destId="{3E5B9C60-4832-E24E-B64A-284ABF3DB639}" srcOrd="2" destOrd="0" presId="urn:microsoft.com/office/officeart/2005/8/layout/hList2"/>
    <dgm:cxn modelId="{ECB138F6-FE44-6B42-BDAD-44CAE9406D01}" type="presParOf" srcId="{83C7267A-A466-DB43-A061-589A6764A62C}" destId="{0340B46C-0790-D443-81B9-CB57CACC2F6A}" srcOrd="5" destOrd="0" presId="urn:microsoft.com/office/officeart/2005/8/layout/hList2"/>
    <dgm:cxn modelId="{49DFB414-1DE6-F846-8DA5-F736965DD39D}" type="presParOf" srcId="{83C7267A-A466-DB43-A061-589A6764A62C}" destId="{B911D4B2-2F7E-D44D-A525-64A8DB74FD01}" srcOrd="6" destOrd="0" presId="urn:microsoft.com/office/officeart/2005/8/layout/hList2"/>
    <dgm:cxn modelId="{71BA8AFF-B168-2D49-A16F-E42F2F876DD0}" type="presParOf" srcId="{B911D4B2-2F7E-D44D-A525-64A8DB74FD01}" destId="{E2D4A48E-58BD-E647-8E7E-E8E42FE1A0DC}" srcOrd="0" destOrd="0" presId="urn:microsoft.com/office/officeart/2005/8/layout/hList2"/>
    <dgm:cxn modelId="{36BF4693-37C9-8249-95E9-74D5E0DA5760}" type="presParOf" srcId="{B911D4B2-2F7E-D44D-A525-64A8DB74FD01}" destId="{0B2C883B-412A-3A48-9361-C7A74FA585D3}" srcOrd="1" destOrd="0" presId="urn:microsoft.com/office/officeart/2005/8/layout/hList2"/>
    <dgm:cxn modelId="{E87A8109-1761-404B-8DC7-E07262A73897}" type="presParOf" srcId="{B911D4B2-2F7E-D44D-A525-64A8DB74FD01}" destId="{F91064A9-E396-6443-8B81-4F7F67DF624B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A6E26-185D-D24B-8FC1-ED523AA87593}">
      <dsp:nvSpPr>
        <dsp:cNvPr id="0" name=""/>
        <dsp:cNvSpPr/>
      </dsp:nvSpPr>
      <dsp:spPr>
        <a:xfrm rot="16200000">
          <a:off x="-1365239" y="2147290"/>
          <a:ext cx="3251644" cy="393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6733" bIns="0" numCol="1" spcCol="1270" anchor="t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Affordable</a:t>
          </a:r>
        </a:p>
      </dsp:txBody>
      <dsp:txXfrm>
        <a:off x="-1365239" y="2147290"/>
        <a:ext cx="3251644" cy="393146"/>
      </dsp:txXfrm>
    </dsp:sp>
    <dsp:sp modelId="{30053753-B16F-3A49-9A1D-5621BBB9421A}">
      <dsp:nvSpPr>
        <dsp:cNvPr id="0" name=""/>
        <dsp:cNvSpPr/>
      </dsp:nvSpPr>
      <dsp:spPr>
        <a:xfrm>
          <a:off x="457156" y="718041"/>
          <a:ext cx="1958286" cy="325164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346733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Medicines at prices every Zimbabwean can</a:t>
          </a:r>
          <a:r>
            <a:rPr lang="en-US" sz="2000" kern="1200" baseline="0" dirty="0"/>
            <a:t> afford</a:t>
          </a:r>
          <a:endParaRPr lang="en-US" sz="2000" kern="1200" dirty="0"/>
        </a:p>
      </dsp:txBody>
      <dsp:txXfrm>
        <a:off x="457156" y="718041"/>
        <a:ext cx="1958286" cy="3251644"/>
      </dsp:txXfrm>
    </dsp:sp>
    <dsp:sp modelId="{D69C99A0-2BFE-4A46-8F08-599B8C7E3032}">
      <dsp:nvSpPr>
        <dsp:cNvPr id="0" name=""/>
        <dsp:cNvSpPr/>
      </dsp:nvSpPr>
      <dsp:spPr>
        <a:xfrm>
          <a:off x="64009" y="199088"/>
          <a:ext cx="786292" cy="786292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AEA1FCE-A742-EF45-AC26-B76BB22363D3}">
      <dsp:nvSpPr>
        <dsp:cNvPr id="0" name=""/>
        <dsp:cNvSpPr/>
      </dsp:nvSpPr>
      <dsp:spPr>
        <a:xfrm rot="16200000">
          <a:off x="1508739" y="2147290"/>
          <a:ext cx="3251644" cy="393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6733" bIns="0" numCol="1" spcCol="1270" anchor="t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Reliable</a:t>
          </a:r>
        </a:p>
      </dsp:txBody>
      <dsp:txXfrm>
        <a:off x="1508739" y="2147290"/>
        <a:ext cx="3251644" cy="393146"/>
      </dsp:txXfrm>
    </dsp:sp>
    <dsp:sp modelId="{12CE2ED9-793F-F44C-A0B1-8DDA63727FA1}">
      <dsp:nvSpPr>
        <dsp:cNvPr id="0" name=""/>
        <dsp:cNvSpPr/>
      </dsp:nvSpPr>
      <dsp:spPr>
        <a:xfrm>
          <a:off x="3331134" y="718041"/>
          <a:ext cx="1958286" cy="325164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346733" rIns="184912" bIns="184912" numCol="1" spcCol="1270" anchor="t" anchorCtr="0">
          <a:noAutofit/>
        </a:bodyPr>
        <a:lstStyle/>
        <a:p>
          <a:pPr marL="228600" marR="0" lvl="1" indent="-228600" algn="l" defTabSz="8890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2000" kern="1200" dirty="0"/>
            <a:t>Medicines always well-stocked and available at the pharmacy </a:t>
          </a:r>
        </a:p>
      </dsp:txBody>
      <dsp:txXfrm>
        <a:off x="3331134" y="718041"/>
        <a:ext cx="1958286" cy="3251644"/>
      </dsp:txXfrm>
    </dsp:sp>
    <dsp:sp modelId="{BCC08976-F023-DE46-A596-6DF2D8B60001}">
      <dsp:nvSpPr>
        <dsp:cNvPr id="0" name=""/>
        <dsp:cNvSpPr/>
      </dsp:nvSpPr>
      <dsp:spPr>
        <a:xfrm>
          <a:off x="2937988" y="199088"/>
          <a:ext cx="786292" cy="786292"/>
        </a:xfrm>
        <a:prstGeom prst="rect">
          <a:avLst/>
        </a:prstGeom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5B9C60-4832-E24E-B64A-284ABF3DB639}">
      <dsp:nvSpPr>
        <dsp:cNvPr id="0" name=""/>
        <dsp:cNvSpPr/>
      </dsp:nvSpPr>
      <dsp:spPr>
        <a:xfrm rot="16200000">
          <a:off x="4382717" y="2147290"/>
          <a:ext cx="3251644" cy="393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6733" bIns="0" numCol="1" spcCol="1270" anchor="t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Innovative</a:t>
          </a:r>
        </a:p>
      </dsp:txBody>
      <dsp:txXfrm>
        <a:off x="4382717" y="2147290"/>
        <a:ext cx="3251644" cy="393146"/>
      </dsp:txXfrm>
    </dsp:sp>
    <dsp:sp modelId="{433CE0CE-4E04-A143-BFFF-94D6BAA1A762}">
      <dsp:nvSpPr>
        <dsp:cNvPr id="0" name=""/>
        <dsp:cNvSpPr/>
      </dsp:nvSpPr>
      <dsp:spPr>
        <a:xfrm>
          <a:off x="6205112" y="718041"/>
          <a:ext cx="1958286" cy="325164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346733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</a:t>
          </a:r>
          <a:r>
            <a:rPr lang="en-US" sz="2000" kern="1200" baseline="0" dirty="0"/>
            <a:t>he latest </a:t>
          </a:r>
          <a:r>
            <a:rPr lang="en-US" sz="2000" kern="1200" dirty="0"/>
            <a:t>technology will be utilized to offer personalized</a:t>
          </a:r>
          <a:r>
            <a:rPr lang="en-US" sz="2000" kern="1200" baseline="0" dirty="0"/>
            <a:t> service for all customers</a:t>
          </a:r>
          <a:endParaRPr lang="en-US" sz="2000" kern="1200" dirty="0"/>
        </a:p>
      </dsp:txBody>
      <dsp:txXfrm>
        <a:off x="6205112" y="718041"/>
        <a:ext cx="1958286" cy="3251644"/>
      </dsp:txXfrm>
    </dsp:sp>
    <dsp:sp modelId="{471CC2C8-FC3B-2343-AF81-04D9BD16A53A}">
      <dsp:nvSpPr>
        <dsp:cNvPr id="0" name=""/>
        <dsp:cNvSpPr/>
      </dsp:nvSpPr>
      <dsp:spPr>
        <a:xfrm>
          <a:off x="5811966" y="199088"/>
          <a:ext cx="786292" cy="786292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91064A9-E396-6443-8B81-4F7F67DF624B}">
      <dsp:nvSpPr>
        <dsp:cNvPr id="0" name=""/>
        <dsp:cNvSpPr/>
      </dsp:nvSpPr>
      <dsp:spPr>
        <a:xfrm rot="16200000">
          <a:off x="7256695" y="2147290"/>
          <a:ext cx="3251644" cy="393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46733" bIns="0" numCol="1" spcCol="1270" anchor="t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Sustainable</a:t>
          </a:r>
        </a:p>
      </dsp:txBody>
      <dsp:txXfrm>
        <a:off x="7256695" y="2147290"/>
        <a:ext cx="3251644" cy="393146"/>
      </dsp:txXfrm>
    </dsp:sp>
    <dsp:sp modelId="{0B2C883B-412A-3A48-9361-C7A74FA585D3}">
      <dsp:nvSpPr>
        <dsp:cNvPr id="0" name=""/>
        <dsp:cNvSpPr/>
      </dsp:nvSpPr>
      <dsp:spPr>
        <a:xfrm>
          <a:off x="9079091" y="718041"/>
          <a:ext cx="1958286" cy="325164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346733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Pharmacies will be self-sustaining without needing</a:t>
          </a:r>
          <a:r>
            <a:rPr lang="en-US" sz="2000" kern="1200" baseline="0" dirty="0"/>
            <a:t> donor funds or subsidies</a:t>
          </a:r>
          <a:endParaRPr lang="en-US" sz="2000" kern="1200" dirty="0"/>
        </a:p>
      </dsp:txBody>
      <dsp:txXfrm>
        <a:off x="9079091" y="718041"/>
        <a:ext cx="1958286" cy="3251644"/>
      </dsp:txXfrm>
    </dsp:sp>
    <dsp:sp modelId="{E2D4A48E-58BD-E647-8E7E-E8E42FE1A0DC}">
      <dsp:nvSpPr>
        <dsp:cNvPr id="0" name=""/>
        <dsp:cNvSpPr/>
      </dsp:nvSpPr>
      <dsp:spPr>
        <a:xfrm>
          <a:off x="8685944" y="199088"/>
          <a:ext cx="786292" cy="786292"/>
        </a:xfrm>
        <a:prstGeom prst="rect">
          <a:avLst/>
        </a:prstGeom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0.07937</cdr:x>
      <cdr:y>0.17068</cdr:y>
    </cdr:from>
    <cdr:to>
      <cdr:x>0.3585</cdr:x>
      <cdr:y>0.30472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881117" y="780327"/>
          <a:ext cx="3098730" cy="612831"/>
        </a:xfrm>
        <a:prstGeom xmlns:a="http://schemas.openxmlformats.org/drawingml/2006/main" prst="rect">
          <a:avLst/>
        </a:prstGeom>
        <a:solidFill xmlns:a="http://schemas.openxmlformats.org/drawingml/2006/main">
          <a:schemeClr val="bg2"/>
        </a:solidFill>
        <a:ln xmlns:a="http://schemas.openxmlformats.org/drawingml/2006/main">
          <a:solidFill>
            <a:schemeClr val="bg2"/>
          </a:solidFill>
        </a:ln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1100" b="1" dirty="0"/>
            <a:t>mPharma Aggregates Demand</a:t>
          </a:r>
        </a:p>
      </cdr:txBody>
    </cdr:sp>
  </cdr:relSizeAnchor>
  <cdr:relSizeAnchor xmlns:cdr="http://schemas.openxmlformats.org/drawingml/2006/chartDrawing">
    <cdr:from>
      <cdr:x>0.37681</cdr:x>
      <cdr:y>0.17346</cdr:y>
    </cdr:from>
    <cdr:to>
      <cdr:x>0.65594</cdr:x>
      <cdr:y>0.3075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4183114" y="793038"/>
          <a:ext cx="3098730" cy="612830"/>
        </a:xfrm>
        <a:prstGeom xmlns:a="http://schemas.openxmlformats.org/drawingml/2006/main" prst="rect">
          <a:avLst/>
        </a:prstGeom>
        <a:solidFill xmlns:a="http://schemas.openxmlformats.org/drawingml/2006/main">
          <a:schemeClr val="bg2"/>
        </a:solidFill>
        <a:ln xmlns:a="http://schemas.openxmlformats.org/drawingml/2006/main">
          <a:solidFill>
            <a:schemeClr val="bg2"/>
          </a:solidFill>
        </a:ln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100" b="1" dirty="0"/>
            <a:t>mPharma Procures &amp; Finances Inventory</a:t>
          </a:r>
        </a:p>
      </cdr:txBody>
    </cdr:sp>
  </cdr:relSizeAnchor>
  <cdr:relSizeAnchor xmlns:cdr="http://schemas.openxmlformats.org/drawingml/2006/chartDrawing">
    <cdr:from>
      <cdr:x>0.67768</cdr:x>
      <cdr:y>0.17346</cdr:y>
    </cdr:from>
    <cdr:to>
      <cdr:x>0.95681</cdr:x>
      <cdr:y>0.3075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7523188" y="793038"/>
          <a:ext cx="3098730" cy="612830"/>
        </a:xfrm>
        <a:prstGeom xmlns:a="http://schemas.openxmlformats.org/drawingml/2006/main" prst="rect">
          <a:avLst/>
        </a:prstGeom>
        <a:solidFill xmlns:a="http://schemas.openxmlformats.org/drawingml/2006/main">
          <a:schemeClr val="bg2"/>
        </a:solidFill>
        <a:ln xmlns:a="http://schemas.openxmlformats.org/drawingml/2006/main">
          <a:solidFill>
            <a:schemeClr val="bg2"/>
          </a:solidFill>
        </a:ln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100" b="1" dirty="0"/>
            <a:t>mPharma Caps Margins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DBB55-5D42-2147-B5AA-26868FF09170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D66E9-D9B3-FE4C-BF0E-2BAD70BC6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40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67CEB-19ED-7243-AF31-E91548DBA470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DC79C-3E67-6243-BFF9-8F68527EB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44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DC79C-3E67-6243-BFF9-8F68527EB2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95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DC79C-3E67-6243-BFF9-8F68527EB2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43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DC79C-3E67-6243-BFF9-8F68527EB2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29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DC79C-3E67-6243-BFF9-8F68527EB2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8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DC79C-3E67-6243-BFF9-8F68527EB2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26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DC79C-3E67-6243-BFF9-8F68527EB2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92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DC79C-3E67-6243-BFF9-8F68527EB2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5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DC79C-3E67-6243-BFF9-8F68527EB2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69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DC79C-3E67-6243-BFF9-8F68527EB2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51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DC79C-3E67-6243-BFF9-8F68527EB2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3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DC79C-3E67-6243-BFF9-8F68527EB2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3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>
            <a:lumMod val="20000"/>
            <a:lumOff val="80000"/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1/23/18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893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GB"/>
              <a:t>1/23/18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38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	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637" y="1571626"/>
            <a:ext cx="11101831" cy="41684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1/23/18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91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2">
            <a:lumMod val="40000"/>
            <a:lumOff val="60000"/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1/23/18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8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 baseline="0"/>
            </a:lvl1pPr>
          </a:lstStyle>
          <a:p>
            <a:r>
              <a:rPr lang="en-US" dirty="0"/>
              <a:t>	Click to Edit master Title Style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638" y="1552193"/>
            <a:ext cx="5325045" cy="419138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1552193"/>
            <a:ext cx="5292154" cy="41913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1/23/18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8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9" y="1571939"/>
            <a:ext cx="532504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8639" y="2401755"/>
            <a:ext cx="5325046" cy="33418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7" y="2401756"/>
            <a:ext cx="5292152" cy="334181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1571939"/>
            <a:ext cx="5292153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1/23/18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	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972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	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1/23/18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81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1/23/18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28637" y="671513"/>
            <a:ext cx="11101831" cy="50685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867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1/23/18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17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1/23/18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84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6640"/>
          </a:xfrm>
          <a:prstGeom prst="rect">
            <a:avLst/>
          </a:prstGeom>
          <a:solidFill>
            <a:schemeClr val="tx2">
              <a:lumMod val="20000"/>
              <a:lumOff val="80000"/>
              <a:alpha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7" y="1571626"/>
            <a:ext cx="11101831" cy="4168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92976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GB"/>
              <a:t>1/23/18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30469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82" t="35055" r="9015" b="34252"/>
          <a:stretch/>
        </p:blipFill>
        <p:spPr>
          <a:xfrm>
            <a:off x="528637" y="6120152"/>
            <a:ext cx="2671763" cy="56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36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4002" r:id="rId7"/>
    <p:sldLayoutId id="2147483997" r:id="rId8"/>
    <p:sldLayoutId id="2147483998" r:id="rId9"/>
    <p:sldLayoutId id="2147483999" r:id="rId10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249" y="2386744"/>
            <a:ext cx="10731501" cy="1645920"/>
          </a:xfrm>
        </p:spPr>
        <p:txBody>
          <a:bodyPr/>
          <a:lstStyle/>
          <a:p>
            <a:r>
              <a:rPr lang="en-US" dirty="0"/>
              <a:t>ZRCS </a:t>
            </a:r>
            <a:r>
              <a:rPr lang="mr-IN" dirty="0"/>
              <a:t>–</a:t>
            </a:r>
            <a:r>
              <a:rPr lang="en-US" dirty="0"/>
              <a:t> MPharma Pharmacy Management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Dakar IFRC Partners Meeting - January 23rd, 2018</a:t>
            </a:r>
            <a:endParaRPr lang="en-US" dirty="0"/>
          </a:p>
          <a:p>
            <a:r>
              <a:rPr lang="en-US" dirty="0"/>
              <a:t>Andrea </a:t>
            </a:r>
            <a:r>
              <a:rPr lang="en-US" dirty="0" err="1"/>
              <a:t>Manongwa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Project Coordinator</a:t>
            </a:r>
          </a:p>
          <a:p>
            <a:r>
              <a:rPr lang="en-US" dirty="0"/>
              <a:t>Mac Krzyzewski </a:t>
            </a:r>
            <a:r>
              <a:rPr lang="mr-IN" dirty="0"/>
              <a:t>–</a:t>
            </a:r>
            <a:r>
              <a:rPr lang="en-US" dirty="0"/>
              <a:t> Global Operations Lead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8959" y="5854443"/>
            <a:ext cx="945682" cy="9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15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5120" y="1056640"/>
            <a:ext cx="1638546" cy="1163837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32411" y="2445642"/>
            <a:ext cx="5292152" cy="3341818"/>
          </a:xfrm>
        </p:spPr>
        <p:txBody>
          <a:bodyPr>
            <a:normAutofit/>
          </a:bodyPr>
          <a:lstStyle/>
          <a:p>
            <a:r>
              <a:rPr lang="en-US" b="1" dirty="0"/>
              <a:t>Day-to-day management of core pharmacy functions</a:t>
            </a:r>
          </a:p>
          <a:p>
            <a:pPr lvl="1"/>
            <a:r>
              <a:rPr lang="en-US" dirty="0"/>
              <a:t>Dispensing and billing</a:t>
            </a:r>
          </a:p>
          <a:p>
            <a:pPr lvl="1"/>
            <a:r>
              <a:rPr lang="en-US" dirty="0"/>
              <a:t>Customer service</a:t>
            </a:r>
          </a:p>
          <a:p>
            <a:pPr lvl="1"/>
            <a:r>
              <a:rPr lang="en-US" dirty="0"/>
              <a:t>Facility Accounting</a:t>
            </a:r>
          </a:p>
          <a:p>
            <a:r>
              <a:rPr lang="en-US" b="1" dirty="0"/>
              <a:t>Real estate management</a:t>
            </a:r>
          </a:p>
          <a:p>
            <a:pPr lvl="1"/>
            <a:r>
              <a:rPr lang="en-US" dirty="0"/>
              <a:t>Access to physical structures</a:t>
            </a:r>
          </a:p>
          <a:p>
            <a:pPr lvl="1"/>
            <a:r>
              <a:rPr lang="en-US" dirty="0"/>
              <a:t>Facility maintenance/oversight/security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1/23/18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7534" y="1049869"/>
            <a:ext cx="1341907" cy="1341907"/>
          </a:xfrm>
          <a:prstGeom prst="rect">
            <a:avLst/>
          </a:prstGeom>
        </p:spPr>
      </p:pic>
      <p:sp>
        <p:nvSpPr>
          <p:cNvPr id="17" name="Content Placeholder 8"/>
          <p:cNvSpPr txBox="1">
            <a:spLocks/>
          </p:cNvSpPr>
          <p:nvPr/>
        </p:nvSpPr>
        <p:spPr>
          <a:xfrm>
            <a:off x="6338317" y="2445642"/>
            <a:ext cx="5292152" cy="33418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Infrastructure Investments</a:t>
            </a:r>
          </a:p>
          <a:p>
            <a:pPr lvl="1"/>
            <a:r>
              <a:rPr lang="en-US" b="1" dirty="0"/>
              <a:t> </a:t>
            </a:r>
            <a:r>
              <a:rPr lang="en-US" dirty="0"/>
              <a:t>Startup costs: renovations, fittings, licenses</a:t>
            </a:r>
            <a:endParaRPr lang="en-US" b="1" dirty="0"/>
          </a:p>
          <a:p>
            <a:r>
              <a:rPr lang="en-US" b="1" dirty="0"/>
              <a:t>Inventory management</a:t>
            </a:r>
          </a:p>
          <a:p>
            <a:pPr lvl="1"/>
            <a:r>
              <a:rPr lang="en-US" dirty="0"/>
              <a:t>Formulary Design and Financing</a:t>
            </a:r>
          </a:p>
          <a:p>
            <a:pPr lvl="1"/>
            <a:r>
              <a:rPr lang="en-US" dirty="0"/>
              <a:t>Procurement</a:t>
            </a:r>
          </a:p>
          <a:p>
            <a:r>
              <a:rPr lang="en-US" b="1" dirty="0"/>
              <a:t>Design &amp; implementation of value added services</a:t>
            </a:r>
          </a:p>
          <a:p>
            <a:pPr lvl="1"/>
            <a:r>
              <a:rPr lang="en-US" dirty="0"/>
              <a:t>Pharmacy &amp; Patient technology solutions</a:t>
            </a:r>
          </a:p>
          <a:p>
            <a:pPr lvl="1"/>
            <a:r>
              <a:rPr lang="en-US" dirty="0"/>
              <a:t>Patient financing schemes </a:t>
            </a:r>
          </a:p>
          <a:p>
            <a:pPr lvl="1"/>
            <a:r>
              <a:rPr lang="en-US" dirty="0"/>
              <a:t>Patient care management programs</a:t>
            </a:r>
          </a:p>
        </p:txBody>
      </p:sp>
    </p:spTree>
    <p:extLst>
      <p:ext uri="{BB962C8B-B14F-4D97-AF65-F5344CB8AC3E}">
        <p14:creationId xmlns:p14="http://schemas.microsoft.com/office/powerpoint/2010/main" val="1109849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Tenets of Our Pharmacies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1/23/18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00436"/>
              </p:ext>
            </p:extLst>
          </p:nvPr>
        </p:nvGraphicFramePr>
        <p:xfrm>
          <a:off x="528638" y="1571625"/>
          <a:ext cx="11101387" cy="4168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1137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1/23/18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</p:spPr>
      </p:pic>
      <p:sp>
        <p:nvSpPr>
          <p:cNvPr id="6" name="TextBox 5"/>
          <p:cNvSpPr txBox="1"/>
          <p:nvPr/>
        </p:nvSpPr>
        <p:spPr>
          <a:xfrm>
            <a:off x="4000500" y="673100"/>
            <a:ext cx="32617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457302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we Here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1/23/18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2716" y="1272746"/>
            <a:ext cx="112177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  <a:p>
            <a:pPr algn="ctr"/>
            <a:r>
              <a:rPr lang="en-US" sz="3600" dirty="0"/>
              <a:t>Partnering together to build a network of pharmacies that provide low cost, high quality medicines in a sustainable, revenue generating manner </a:t>
            </a:r>
          </a:p>
          <a:p>
            <a:pPr algn="ctr"/>
            <a:endParaRPr lang="en-US" sz="3600" dirty="0"/>
          </a:p>
          <a:p>
            <a:pPr algn="ctr"/>
            <a:br>
              <a:rPr lang="en-US" sz="3600" dirty="0"/>
            </a:b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2616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28637" y="1571626"/>
            <a:ext cx="4364639" cy="416840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Who is mPharma?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does our partnership look like?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do we implement this?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Why makes this unique?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1/23/18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47A83A-61B5-2F46-9274-74429A003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452" y="1098620"/>
            <a:ext cx="3912683" cy="51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7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is mPharma?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32867" y="1425193"/>
            <a:ext cx="11663362" cy="93700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Prescription drug benefits manager for providers and payers in Africa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32"/>
          <a:stretch/>
        </p:blipFill>
        <p:spPr>
          <a:xfrm>
            <a:off x="332867" y="2730753"/>
            <a:ext cx="5623433" cy="268430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1/23/18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Content Placeholder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24"/>
          <a:stretch/>
        </p:blipFill>
        <p:spPr>
          <a:xfrm>
            <a:off x="6365502" y="2730753"/>
            <a:ext cx="5382682" cy="268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2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is </a:t>
            </a:r>
            <a:r>
              <a:rPr lang="en-US" dirty="0" err="1"/>
              <a:t>mpharma</a:t>
            </a:r>
            <a:r>
              <a:rPr lang="en-US" dirty="0"/>
              <a:t>?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69973869"/>
              </p:ext>
            </p:extLst>
          </p:nvPr>
        </p:nvGraphicFramePr>
        <p:xfrm>
          <a:off x="528638" y="1235676"/>
          <a:ext cx="5324475" cy="4507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1/23/18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17268989"/>
              </p:ext>
            </p:extLst>
          </p:nvPr>
        </p:nvGraphicFramePr>
        <p:xfrm>
          <a:off x="6338888" y="1235676"/>
          <a:ext cx="5291137" cy="4507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92495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1/23/18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11312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our partnership look like?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1/23/18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28637" y="1571626"/>
            <a:ext cx="5783263" cy="4168402"/>
          </a:xfrm>
        </p:spPr>
        <p:txBody>
          <a:bodyPr/>
          <a:lstStyle/>
          <a:p>
            <a:pPr lvl="0" rtl="0"/>
            <a:r>
              <a:rPr lang="en-US" dirty="0"/>
              <a:t>Shared Values</a:t>
            </a:r>
          </a:p>
          <a:p>
            <a:pPr lvl="1" rtl="0"/>
            <a:r>
              <a:rPr lang="en-US" dirty="0"/>
              <a:t>Make medicines accessible and affordable for every Zimbabwean</a:t>
            </a:r>
          </a:p>
          <a:p>
            <a:pPr lvl="0" rtl="0"/>
            <a:r>
              <a:rPr lang="en-US" dirty="0"/>
              <a:t>Complementary Strengths</a:t>
            </a:r>
          </a:p>
          <a:p>
            <a:pPr lvl="1" rtl="0"/>
            <a:r>
              <a:rPr lang="en-US" dirty="0"/>
              <a:t>ZRCS provides market expertise, consumer trust and brand recognition </a:t>
            </a:r>
          </a:p>
          <a:p>
            <a:pPr lvl="1" rtl="0"/>
            <a:r>
              <a:rPr lang="en-US" dirty="0"/>
              <a:t>mPharma provides lower priced medicines, financing and Pharmacy Benefit Manager technical expertise</a:t>
            </a:r>
          </a:p>
          <a:p>
            <a:pPr lvl="0" rtl="0"/>
            <a:r>
              <a:rPr lang="en-US" dirty="0"/>
              <a:t>Joint Mission</a:t>
            </a:r>
          </a:p>
          <a:p>
            <a:pPr lvl="1" rtl="0"/>
            <a:r>
              <a:rPr lang="en-US" dirty="0"/>
              <a:t>Sustainable network of low-cost, high-quality clinics and pharmacies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10400" y="2748731"/>
            <a:ext cx="4436322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Supports Area of Focus 4: Develop at least two shared value partnerships to bring non-traditional donors to NS health-related services. </a:t>
            </a:r>
          </a:p>
        </p:txBody>
      </p:sp>
    </p:spTree>
    <p:extLst>
      <p:ext uri="{BB962C8B-B14F-4D97-AF65-F5344CB8AC3E}">
        <p14:creationId xmlns:p14="http://schemas.microsoft.com/office/powerpoint/2010/main" val="1815711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 (Phase 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637" y="1571626"/>
            <a:ext cx="6433693" cy="416840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Proof of Concept: Mid-2017 to Early 2018</a:t>
            </a:r>
          </a:p>
          <a:p>
            <a:pPr lvl="1"/>
            <a:r>
              <a:rPr lang="en-US" dirty="0"/>
              <a:t>Mid ‘17: Introductory meetings and feasibility assessment </a:t>
            </a:r>
          </a:p>
          <a:p>
            <a:pPr lvl="1"/>
            <a:r>
              <a:rPr lang="en-US" dirty="0"/>
              <a:t>Sept ‘17: Partnership agreement signed</a:t>
            </a:r>
          </a:p>
          <a:p>
            <a:pPr lvl="1"/>
            <a:r>
              <a:rPr lang="en-US" dirty="0"/>
              <a:t>Nov ‘17: mPharma team on ground</a:t>
            </a:r>
          </a:p>
          <a:p>
            <a:pPr lvl="1"/>
            <a:r>
              <a:rPr lang="en-US" dirty="0"/>
              <a:t>Jan ’18: First order delivered to existing pharmacy in CBD healthcare facility</a:t>
            </a:r>
          </a:p>
          <a:p>
            <a:pPr lvl="1"/>
            <a:r>
              <a:rPr lang="en-US" dirty="0"/>
              <a:t>Mar 2018: CBD pharmacy moved into new, larger, street-side location downstairs from the healthcare facility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1/23/18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0" y="1243735"/>
            <a:ext cx="3657599" cy="49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9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Does it work? (Phase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638" y="1552193"/>
            <a:ext cx="5114173" cy="4191381"/>
          </a:xfrm>
        </p:spPr>
        <p:txBody>
          <a:bodyPr/>
          <a:lstStyle/>
          <a:p>
            <a:r>
              <a:rPr lang="en-US" dirty="0"/>
              <a:t>Network Expansion: Mid-2018 to 2019</a:t>
            </a:r>
          </a:p>
          <a:p>
            <a:pPr lvl="1"/>
            <a:r>
              <a:rPr lang="en-US" dirty="0"/>
              <a:t>Renovate existing ZRCS properties into small primary healthcare facilities or retail pharmacies in urban and </a:t>
            </a:r>
            <a:r>
              <a:rPr lang="en-US" dirty="0" err="1"/>
              <a:t>peri</a:t>
            </a:r>
            <a:r>
              <a:rPr lang="en-US" dirty="0"/>
              <a:t>-urban areas </a:t>
            </a:r>
          </a:p>
          <a:p>
            <a:pPr lvl="1"/>
            <a:r>
              <a:rPr lang="en-US" dirty="0"/>
              <a:t>Goal is to have chain of local pharmacies across the country </a:t>
            </a:r>
          </a:p>
          <a:p>
            <a:r>
              <a:rPr lang="en-US" dirty="0"/>
              <a:t>Warehouse Expansion: Late 2018</a:t>
            </a:r>
          </a:p>
          <a:p>
            <a:pPr lvl="1"/>
            <a:r>
              <a:rPr lang="en-US" dirty="0"/>
              <a:t>Begin procuring directly from multinational manufacturers and distributors</a:t>
            </a:r>
          </a:p>
          <a:p>
            <a:pPr lvl="1"/>
            <a:r>
              <a:rPr lang="en-US" dirty="0"/>
              <a:t>Act as a low-cost distributor for other healthcare facilities serving urban and rural populations </a:t>
            </a:r>
          </a:p>
          <a:p>
            <a:pPr lvl="1"/>
            <a:r>
              <a:rPr lang="en-US" dirty="0"/>
              <a:t>Additional source of revenue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1/23/18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811" y="1141841"/>
            <a:ext cx="6468249" cy="4851186"/>
          </a:xfrm>
        </p:spPr>
      </p:pic>
    </p:spTree>
    <p:extLst>
      <p:ext uri="{BB962C8B-B14F-4D97-AF65-F5344CB8AC3E}">
        <p14:creationId xmlns:p14="http://schemas.microsoft.com/office/powerpoint/2010/main" val="16225943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Custom 1 5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7727</TotalTime>
  <Words>542</Words>
  <Application>Microsoft Macintosh PowerPoint</Application>
  <PresentationFormat>Widescreen</PresentationFormat>
  <Paragraphs>125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Gill Sans MT</vt:lpstr>
      <vt:lpstr>Mangal</vt:lpstr>
      <vt:lpstr>Parcel</vt:lpstr>
      <vt:lpstr>ZRCS – MPharma Pharmacy Management Project</vt:lpstr>
      <vt:lpstr>Why are we Here</vt:lpstr>
      <vt:lpstr>Presentation Overview</vt:lpstr>
      <vt:lpstr>Who is mPharma?</vt:lpstr>
      <vt:lpstr>Who is mpharma?</vt:lpstr>
      <vt:lpstr>PowerPoint Presentation</vt:lpstr>
      <vt:lpstr>What does our partnership look like? </vt:lpstr>
      <vt:lpstr>How Does it work? (Phase 1)</vt:lpstr>
      <vt:lpstr>How Does it work? (Phase 2)</vt:lpstr>
      <vt:lpstr>How Does it Work?</vt:lpstr>
      <vt:lpstr>Core Tenets of Our Pharmacies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Maciej Krzyzewski</dc:creator>
  <cp:lastModifiedBy>Andrea Manongwa</cp:lastModifiedBy>
  <cp:revision>86</cp:revision>
  <cp:lastPrinted>2018-01-22T20:18:06Z</cp:lastPrinted>
  <dcterms:created xsi:type="dcterms:W3CDTF">2017-02-07T16:00:29Z</dcterms:created>
  <dcterms:modified xsi:type="dcterms:W3CDTF">2018-01-22T21:07:42Z</dcterms:modified>
</cp:coreProperties>
</file>